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5" r:id="rId2"/>
    <p:sldId id="287" r:id="rId3"/>
    <p:sldId id="289" r:id="rId4"/>
    <p:sldId id="291" r:id="rId5"/>
    <p:sldId id="292" r:id="rId6"/>
    <p:sldId id="293" r:id="rId7"/>
    <p:sldId id="294" r:id="rId8"/>
    <p:sldId id="296" r:id="rId9"/>
    <p:sldId id="297" r:id="rId10"/>
    <p:sldId id="298" r:id="rId11"/>
    <p:sldId id="299" r:id="rId12"/>
    <p:sldId id="300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63"/>
    <a:srgbClr val="DE6224"/>
    <a:srgbClr val="112D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87" autoAdjust="0"/>
    <p:restoredTop sz="94676"/>
  </p:normalViewPr>
  <p:slideViewPr>
    <p:cSldViewPr snapToGrid="0" snapToObjects="1">
      <p:cViewPr varScale="1">
        <p:scale>
          <a:sx n="64" d="100"/>
          <a:sy n="64" d="100"/>
        </p:scale>
        <p:origin x="105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1ABC5-20D0-D74F-AF5B-D12E29F056C7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5198C-61A4-684F-B181-785A98167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804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DA663-002D-43F6-83C8-D36CB843ACD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BDBC1-16D3-48AC-9842-A7BA0E98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6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DBC1-16D3-48AC-9842-A7BA0E9816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82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DBC1-16D3-48AC-9842-A7BA0E9816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05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DBC1-16D3-48AC-9842-A7BA0E9816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23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BDBC1-16D3-48AC-9842-A7BA0E9816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3872" y="2294813"/>
            <a:ext cx="9158197" cy="2022976"/>
          </a:xfrm>
          <a:prstGeom prst="rect">
            <a:avLst/>
          </a:prstGeom>
          <a:solidFill>
            <a:srgbClr val="112D5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1030" y="2803504"/>
            <a:ext cx="5822972" cy="1143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-351529" y="4615951"/>
            <a:ext cx="10204505" cy="1"/>
          </a:xfrm>
          <a:prstGeom prst="line">
            <a:avLst/>
          </a:prstGeom>
          <a:ln w="12700">
            <a:solidFill>
              <a:srgbClr val="DE62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-351529" y="1995989"/>
            <a:ext cx="9638692" cy="0"/>
          </a:xfrm>
          <a:prstGeom prst="line">
            <a:avLst/>
          </a:prstGeom>
          <a:ln w="12700">
            <a:solidFill>
              <a:srgbClr val="DE62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73353" y="4638631"/>
            <a:ext cx="5822972" cy="1752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 name(s)</a:t>
            </a:r>
          </a:p>
        </p:txBody>
      </p:sp>
      <p:pic>
        <p:nvPicPr>
          <p:cNvPr id="12" name="Picture 11" descr="iPerfor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0" y="775086"/>
            <a:ext cx="1669567" cy="65209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852839" y="657740"/>
            <a:ext cx="6984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</a:rPr>
              <a:t>iPerform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 Center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for Assistive Technologies to Enhance Human</a:t>
            </a:r>
            <a:r>
              <a:rPr lang="en-US" sz="2200" i="1" baseline="0" dirty="0">
                <a:solidFill>
                  <a:schemeClr val="tx1"/>
                </a:solidFill>
              </a:rPr>
              <a:t> </a:t>
            </a:r>
            <a:r>
              <a:rPr lang="en-US" sz="2200" i="1" dirty="0">
                <a:solidFill>
                  <a:schemeClr val="tx1"/>
                </a:solidFill>
              </a:rPr>
              <a:t>Performance</a:t>
            </a:r>
          </a:p>
        </p:txBody>
      </p:sp>
      <p:pic>
        <p:nvPicPr>
          <p:cNvPr id="14" name="Picture 13" descr="nsflogo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278" y="207884"/>
            <a:ext cx="820413" cy="824076"/>
          </a:xfrm>
          <a:prstGeom prst="rect">
            <a:avLst/>
          </a:prstGeom>
        </p:spPr>
      </p:pic>
      <p:pic>
        <p:nvPicPr>
          <p:cNvPr id="17" name="Picture 16" descr="utdlogo.g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677" y="6256691"/>
            <a:ext cx="1367744" cy="518369"/>
          </a:xfrm>
          <a:prstGeom prst="rect">
            <a:avLst/>
          </a:prstGeom>
        </p:spPr>
      </p:pic>
      <p:pic>
        <p:nvPicPr>
          <p:cNvPr id="18" name="Picture 17" descr="utalogo.jpe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141" y="6321160"/>
            <a:ext cx="1383436" cy="442560"/>
          </a:xfrm>
          <a:prstGeom prst="rect">
            <a:avLst/>
          </a:prstGeom>
        </p:spPr>
      </p:pic>
      <p:sp>
        <p:nvSpPr>
          <p:cNvPr id="15" name="Title Placeholder 1"/>
          <p:cNvSpPr txBox="1">
            <a:spLocks/>
          </p:cNvSpPr>
          <p:nvPr userDrawn="1"/>
        </p:nvSpPr>
        <p:spPr>
          <a:xfrm>
            <a:off x="48970" y="1468206"/>
            <a:ext cx="5705589" cy="4824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kern="1200">
                <a:solidFill>
                  <a:srgbClr val="003263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1600" b="0" i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I/UCRC </a:t>
            </a:r>
            <a:r>
              <a:rPr lang="en-US" sz="1600" b="0" i="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Planning Workshop at the University of Texas at Arlington</a:t>
            </a:r>
            <a:endParaRPr lang="en-US" sz="1600" b="0" i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Nov</a:t>
            </a:r>
            <a:r>
              <a:rPr lang="en-US" baseline="0" dirty="0">
                <a:solidFill>
                  <a:schemeClr val="accent1">
                    <a:lumMod val="75000"/>
                  </a:schemeClr>
                </a:solidFill>
              </a:rPr>
              <a:t> 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2017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7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3714"/>
            <a:ext cx="8229600" cy="422990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Nov</a:t>
            </a:r>
            <a:r>
              <a:rPr lang="en-US" baseline="0" dirty="0">
                <a:solidFill>
                  <a:schemeClr val="accent1">
                    <a:lumMod val="75000"/>
                  </a:schemeClr>
                </a:solidFill>
              </a:rPr>
              <a:t> 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2017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1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46394"/>
            <a:ext cx="4038600" cy="4252585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46394"/>
            <a:ext cx="4038600" cy="4252585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Nov</a:t>
            </a:r>
            <a:r>
              <a:rPr lang="en-US" baseline="0" dirty="0">
                <a:solidFill>
                  <a:schemeClr val="accent1">
                    <a:lumMod val="75000"/>
                  </a:schemeClr>
                </a:solidFill>
              </a:rPr>
              <a:t> 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2017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0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Section Divider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Nov</a:t>
            </a:r>
            <a:r>
              <a:rPr lang="en-US" baseline="0" dirty="0">
                <a:solidFill>
                  <a:schemeClr val="accent1">
                    <a:lumMod val="75000"/>
                  </a:schemeClr>
                </a:solidFill>
              </a:rPr>
              <a:t> 10,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2017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5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Nov</a:t>
            </a:r>
            <a:r>
              <a:rPr lang="en-US" baseline="0" dirty="0">
                <a:solidFill>
                  <a:schemeClr val="accent1">
                    <a:lumMod val="75000"/>
                  </a:schemeClr>
                </a:solidFill>
              </a:rPr>
              <a:t> 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2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2269" y="1900138"/>
            <a:ext cx="6894512" cy="39552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2269" y="5865409"/>
            <a:ext cx="6894512" cy="3167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22972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Nov</a:t>
            </a:r>
            <a:r>
              <a:rPr lang="en-US" baseline="0" dirty="0">
                <a:solidFill>
                  <a:schemeClr val="accent1">
                    <a:lumMod val="75000"/>
                  </a:schemeClr>
                </a:solidFill>
              </a:rPr>
              <a:t> 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2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4197" y="-9066"/>
            <a:ext cx="9172394" cy="6929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0507" y="623172"/>
            <a:ext cx="5705589" cy="7901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90508" y="1513796"/>
            <a:ext cx="8247062" cy="1587"/>
          </a:xfrm>
          <a:prstGeom prst="line">
            <a:avLst/>
          </a:prstGeom>
          <a:ln w="12700">
            <a:solidFill>
              <a:srgbClr val="112D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utdlogo.gif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677" y="6256691"/>
            <a:ext cx="1367744" cy="518369"/>
          </a:xfrm>
          <a:prstGeom prst="rect">
            <a:avLst/>
          </a:prstGeom>
        </p:spPr>
      </p:pic>
      <p:pic>
        <p:nvPicPr>
          <p:cNvPr id="4" name="Picture 3" descr="utalogo.jpe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141" y="6321160"/>
            <a:ext cx="1383436" cy="442560"/>
          </a:xfrm>
          <a:prstGeom prst="rect">
            <a:avLst/>
          </a:prstGeom>
        </p:spPr>
      </p:pic>
      <p:pic>
        <p:nvPicPr>
          <p:cNvPr id="9" name="Picture 8" descr="iPerform_logo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6" y="2274"/>
            <a:ext cx="1669567" cy="69290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683931" y="19380"/>
            <a:ext cx="5760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the</a:t>
            </a:r>
            <a:r>
              <a:rPr lang="en-US" b="1" baseline="0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iPerform</a:t>
            </a:r>
            <a:r>
              <a:rPr lang="en-US" b="1" dirty="0">
                <a:solidFill>
                  <a:srgbClr val="FFFFFF"/>
                </a:solidFill>
              </a:rPr>
              <a:t> Center</a:t>
            </a:r>
          </a:p>
          <a:p>
            <a:r>
              <a:rPr lang="en-US" i="1" dirty="0">
                <a:solidFill>
                  <a:srgbClr val="FFFFFF"/>
                </a:solidFill>
              </a:rPr>
              <a:t>for Assistive Technologies to Enhance Human</a:t>
            </a:r>
            <a:r>
              <a:rPr lang="en-US" i="1" baseline="0" dirty="0">
                <a:solidFill>
                  <a:srgbClr val="FFFFFF"/>
                </a:solidFill>
              </a:rPr>
              <a:t> </a:t>
            </a:r>
            <a:r>
              <a:rPr lang="en-US" i="1" dirty="0">
                <a:solidFill>
                  <a:srgbClr val="FFFFFF"/>
                </a:solidFill>
              </a:rPr>
              <a:t>Performance</a:t>
            </a:r>
          </a:p>
        </p:txBody>
      </p:sp>
      <p:pic>
        <p:nvPicPr>
          <p:cNvPr id="13" name="Picture 12" descr="nsflogo.gif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313" y="4658"/>
            <a:ext cx="687448" cy="690517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-14197" y="6158511"/>
            <a:ext cx="9172394" cy="0"/>
          </a:xfrm>
          <a:prstGeom prst="line">
            <a:avLst/>
          </a:prstGeom>
          <a:ln w="63500">
            <a:solidFill>
              <a:srgbClr val="112D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-14197" y="712262"/>
            <a:ext cx="9172394" cy="0"/>
          </a:xfrm>
          <a:prstGeom prst="line">
            <a:avLst/>
          </a:prstGeom>
          <a:ln w="63500">
            <a:solidFill>
              <a:srgbClr val="112D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-14197" y="6192709"/>
            <a:ext cx="503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I/UCRC iPerform Center – Industrial Advisory Board Meeting, Oct 9,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016336" y="6508112"/>
            <a:ext cx="1111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Slide </a:t>
            </a:r>
            <a:fld id="{74DB9B52-B155-B149-B5B6-E9B082F19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5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2" r:id="rId3"/>
    <p:sldLayoutId id="2147483649" r:id="rId4"/>
    <p:sldLayoutId id="2147483654" r:id="rId5"/>
    <p:sldLayoutId id="2147483657" r:id="rId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500" b="1" kern="1200">
          <a:solidFill>
            <a:srgbClr val="003263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29" y="2640363"/>
            <a:ext cx="887706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Acoustic </a:t>
            </a:r>
            <a:r>
              <a:rPr lang="en-US" dirty="0"/>
              <a:t>Scene Classification for Context Aware Human </a:t>
            </a:r>
            <a:r>
              <a:rPr lang="en-US"/>
              <a:t>Computer Interaction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96979"/>
            <a:ext cx="56151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85009" y="4635615"/>
            <a:ext cx="695421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9900"/>
                </a:solidFill>
              </a:rPr>
              <a:t>John  H.L. Hansen  &amp; Taufiq Al </a:t>
            </a:r>
            <a:r>
              <a:rPr lang="en-US" altLang="en-US" sz="2400" b="1" dirty="0" err="1">
                <a:solidFill>
                  <a:srgbClr val="009900"/>
                </a:solidFill>
              </a:rPr>
              <a:t>Babba</a:t>
            </a:r>
            <a:r>
              <a:rPr lang="en-US" altLang="en-US" sz="2400" b="1" dirty="0">
                <a:solidFill>
                  <a:srgbClr val="009900"/>
                </a:solidFill>
              </a:rPr>
              <a:t> Hasan</a:t>
            </a:r>
          </a:p>
          <a:p>
            <a:pPr algn="ctr"/>
            <a:r>
              <a:rPr lang="en-US" altLang="en-US" sz="1400" dirty="0">
                <a:solidFill>
                  <a:srgbClr val="0000FF"/>
                </a:solidFill>
              </a:rPr>
              <a:t>John.Hansen@utdallas.edu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161301"/>
              </p:ext>
            </p:extLst>
          </p:nvPr>
        </p:nvGraphicFramePr>
        <p:xfrm>
          <a:off x="1593084" y="5469192"/>
          <a:ext cx="800100" cy="640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rawing" r:id="rId4" imgW="616680" imgH="494640" progId="Canvas.Drawing.8">
                  <p:embed/>
                </p:oleObj>
              </mc:Choice>
              <mc:Fallback>
                <p:oleObj name="Drawing" r:id="rId4" imgW="616680" imgH="494640" progId="Canvas.Drawing.8">
                  <p:embed/>
                  <p:pic>
                    <p:nvPicPr>
                      <p:cNvPr id="6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084" y="5469192"/>
                        <a:ext cx="800100" cy="6407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392052" y="5312723"/>
            <a:ext cx="455124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 b="1" dirty="0">
                <a:ea typeface="SimSun" panose="02010600030101010101" pitchFamily="2" charset="-122"/>
              </a:rPr>
              <a:t>Center  for  Robust Speech  Systems (CRSS)</a:t>
            </a:r>
          </a:p>
          <a:p>
            <a:pPr eaLnBrk="1" hangingPunct="1"/>
            <a:r>
              <a:rPr lang="en-US" altLang="zh-CN" sz="1200" b="1" dirty="0">
                <a:ea typeface="SimSun" panose="02010600030101010101" pitchFamily="2" charset="-122"/>
              </a:rPr>
              <a:t>Erik </a:t>
            </a:r>
            <a:r>
              <a:rPr lang="en-US" altLang="zh-CN" sz="1200" b="1" dirty="0" err="1">
                <a:ea typeface="SimSun" panose="02010600030101010101" pitchFamily="2" charset="-122"/>
              </a:rPr>
              <a:t>Jonsson</a:t>
            </a:r>
            <a:r>
              <a:rPr lang="en-US" altLang="zh-CN" sz="1200" b="1" dirty="0">
                <a:ea typeface="SimSun" panose="02010600030101010101" pitchFamily="2" charset="-122"/>
              </a:rPr>
              <a:t> School of Engineering &amp; Computer Science</a:t>
            </a:r>
          </a:p>
          <a:p>
            <a:pPr eaLnBrk="1" hangingPunct="1"/>
            <a:r>
              <a:rPr lang="en-US" altLang="zh-CN" sz="1200" b="1" dirty="0">
                <a:ea typeface="SimSun" panose="02010600030101010101" pitchFamily="2" charset="-122"/>
              </a:rPr>
              <a:t>The University of Texas at Dallas</a:t>
            </a:r>
          </a:p>
          <a:p>
            <a:pPr eaLnBrk="1" hangingPunct="1"/>
            <a:r>
              <a:rPr lang="en-US" altLang="zh-CN" sz="1200" b="1" dirty="0">
                <a:ea typeface="SimSun" panose="02010600030101010101" pitchFamily="2" charset="-122"/>
              </a:rPr>
              <a:t>Richardson,  Texas   75083-0688, U.S.A.</a:t>
            </a:r>
          </a:p>
        </p:txBody>
      </p:sp>
    </p:spTree>
    <p:extLst>
      <p:ext uri="{BB962C8B-B14F-4D97-AF65-F5344CB8AC3E}">
        <p14:creationId xmlns:p14="http://schemas.microsoft.com/office/powerpoint/2010/main" val="1309148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GMM super-vector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Method is motivated by Gaussian Mixture Model (GMM) based methods used in speaker recognition.</a:t>
            </a:r>
          </a:p>
          <a:p>
            <a:r>
              <a:rPr lang="en-US" sz="2400" dirty="0"/>
              <a:t>Implementation details</a:t>
            </a:r>
          </a:p>
          <a:p>
            <a:pPr lvl="1"/>
            <a:r>
              <a:rPr lang="en-US" sz="2000" dirty="0"/>
              <a:t>Utilize 60D MFCC features (19+c0+∆+∆∆).</a:t>
            </a:r>
          </a:p>
          <a:p>
            <a:pPr lvl="1"/>
            <a:r>
              <a:rPr lang="en-US" sz="2000" dirty="0"/>
              <a:t>Train GMM with EM algorithm having 64 components</a:t>
            </a:r>
          </a:p>
          <a:p>
            <a:pPr lvl="1"/>
            <a:r>
              <a:rPr lang="en-US" sz="2000" dirty="0"/>
              <a:t>Perform audio segment dependent MAP adaptation and extract adapted GMM means to form super-vector (dimension: 3,840)</a:t>
            </a:r>
          </a:p>
          <a:p>
            <a:pPr lvl="1"/>
            <a:r>
              <a:rPr lang="en-US" sz="2000" dirty="0"/>
              <a:t>Utilize training data to perform dimensionality reduction of the SV using Linear Discriminant Analysis (LDA)</a:t>
            </a:r>
          </a:p>
          <a:p>
            <a:pPr lvl="1"/>
            <a:r>
              <a:rPr lang="en-US" sz="2000" dirty="0"/>
              <a:t>Utilize Probabilistic Linear Discriminant Analysis (PLDA) as a classifier to detect acoustic scenes</a:t>
            </a:r>
          </a:p>
        </p:txBody>
      </p:sp>
    </p:spTree>
    <p:extLst>
      <p:ext uri="{BB962C8B-B14F-4D97-AF65-F5344CB8AC3E}">
        <p14:creationId xmlns:p14="http://schemas.microsoft.com/office/powerpoint/2010/main" val="108223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Multi-band Deep CNN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Motivation</a:t>
            </a:r>
          </a:p>
          <a:p>
            <a:pPr lvl="1"/>
            <a:r>
              <a:rPr lang="en-US" sz="2000" dirty="0"/>
              <a:t>Images are not fully comparable to spectrograms</a:t>
            </a:r>
          </a:p>
          <a:p>
            <a:pPr lvl="1"/>
            <a:r>
              <a:rPr lang="en-US" sz="2000" dirty="0"/>
              <a:t>Filters learnt through CNN on higher frequency components in the spectrograms may not be important for lower frequency ranges</a:t>
            </a:r>
          </a:p>
          <a:p>
            <a:r>
              <a:rPr lang="en-US" sz="2400" dirty="0"/>
              <a:t>Proposed method</a:t>
            </a:r>
          </a:p>
          <a:p>
            <a:pPr lvl="1"/>
            <a:r>
              <a:rPr lang="en-US" sz="2000" dirty="0"/>
              <a:t>Input spectrogram (Log/Mel) of size 149 × 149 is divided into different bands dependent on frequency range</a:t>
            </a:r>
          </a:p>
          <a:p>
            <a:pPr lvl="1"/>
            <a:r>
              <a:rPr lang="en-US" sz="2000" dirty="0"/>
              <a:t>For each band, the same CNN model is utilized for classification</a:t>
            </a:r>
          </a:p>
          <a:p>
            <a:pPr lvl="1"/>
            <a:r>
              <a:rPr lang="en-US" sz="2000" dirty="0"/>
              <a:t>The outputs of all the CNNs are merged in the flatten layer</a:t>
            </a:r>
          </a:p>
        </p:txBody>
      </p:sp>
    </p:spTree>
    <p:extLst>
      <p:ext uri="{BB962C8B-B14F-4D97-AF65-F5344CB8AC3E}">
        <p14:creationId xmlns:p14="http://schemas.microsoft.com/office/powerpoint/2010/main" val="2111781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Results: </a:t>
            </a:r>
            <a:r>
              <a:rPr lang="en-US"/>
              <a:t>DCASE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6200"/>
            <a:ext cx="8229600" cy="797417"/>
          </a:xfrm>
        </p:spPr>
        <p:txBody>
          <a:bodyPr/>
          <a:lstStyle/>
          <a:p>
            <a:r>
              <a:rPr lang="en-US" sz="1600" dirty="0"/>
              <a:t>All spectrograms have a dimension of 149x149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457200" y="1723714"/>
          <a:ext cx="7972640" cy="3341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8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3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3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3729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ID</a:t>
                      </a:r>
                    </a:p>
                  </a:txBody>
                  <a:tcPr marL="82275" marR="82275" marT="41137" marB="41137"/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System</a:t>
                      </a:r>
                    </a:p>
                  </a:txBody>
                  <a:tcPr marL="82275" marR="82275" marT="41137" marB="41137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Accuracy (%)</a:t>
                      </a:r>
                    </a:p>
                  </a:txBody>
                  <a:tcPr marL="82275" marR="82275" marT="41137" marB="4113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Fold1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Fold2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Fold3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Fold4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Mean</a:t>
                      </a:r>
                    </a:p>
                  </a:txBody>
                  <a:tcPr marL="82275" marR="82275" marT="41137" marB="411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729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60D-MFCC-GSV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latin typeface="Arial"/>
                        </a:rPr>
                        <a:t>81.11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latin typeface="Arial"/>
                        </a:rPr>
                        <a:t>80.22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latin typeface="Arial"/>
                        </a:rPr>
                        <a:t>81.02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latin typeface="Arial"/>
                        </a:rPr>
                        <a:t>81.97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/>
                        <a:t>81.08</a:t>
                      </a:r>
                    </a:p>
                  </a:txBody>
                  <a:tcPr marL="25711" marR="25711" marT="17141" marB="17141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729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CNN-Log-spectrogram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81.28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81.93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/>
                        <a:t>79.78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80.42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/>
                        <a:t>80.85</a:t>
                      </a:r>
                    </a:p>
                  </a:txBody>
                  <a:tcPr marL="25711" marR="25711" marT="17141" marB="17141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729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CNN-SV-Log-spectrogram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84.27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81.15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83.43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/>
                        <a:t>84.36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/>
                        <a:t>83.30</a:t>
                      </a:r>
                    </a:p>
                  </a:txBody>
                  <a:tcPr marL="25711" marR="25711" marT="17141" marB="17141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729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CNN-Mel-spectrogram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79.91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81.10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79.04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83.93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/>
                        <a:t>81.00</a:t>
                      </a:r>
                    </a:p>
                  </a:txBody>
                  <a:tcPr marL="25711" marR="25711" marT="17141" marB="17141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729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CNN-SV-Mel-spectrogram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82.65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81.25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83.92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84.70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/>
                        <a:t>83.13</a:t>
                      </a:r>
                    </a:p>
                  </a:txBody>
                  <a:tcPr marL="25711" marR="25711" marT="17141" marB="17141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729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Multiband</a:t>
                      </a:r>
                      <a:r>
                        <a:rPr lang="en-US" sz="1400" baseline="0" dirty="0"/>
                        <a:t>-CNN-Log-</a:t>
                      </a:r>
                      <a:r>
                        <a:rPr lang="en-US" sz="1400" dirty="0"/>
                        <a:t>spectrogram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83.85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80.81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80.02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83.42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/>
                        <a:t>82.02</a:t>
                      </a:r>
                    </a:p>
                  </a:txBody>
                  <a:tcPr marL="25711" marR="25711" marT="17141" marB="17141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729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Multiband</a:t>
                      </a:r>
                      <a:r>
                        <a:rPr lang="en-US" sz="1400" baseline="0" dirty="0"/>
                        <a:t>-CNN-SV-Log-</a:t>
                      </a:r>
                      <a:r>
                        <a:rPr lang="en-US" sz="1400" dirty="0"/>
                        <a:t>spectrogram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/>
                        <a:t>85.47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/>
                        <a:t>84.23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84.28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84.02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/>
                        <a:t>84.50</a:t>
                      </a:r>
                    </a:p>
                  </a:txBody>
                  <a:tcPr marL="25711" marR="25711" marT="17141" marB="17141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729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Multiband</a:t>
                      </a:r>
                      <a:r>
                        <a:rPr lang="en-US" sz="1400" baseline="0" dirty="0"/>
                        <a:t>-CNN-Mel-</a:t>
                      </a:r>
                      <a:r>
                        <a:rPr lang="en-US" sz="1400" dirty="0"/>
                        <a:t>spectrogram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/>
                        <a:t>82.31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80.31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77.23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83.93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/>
                        <a:t>80.95</a:t>
                      </a:r>
                    </a:p>
                  </a:txBody>
                  <a:tcPr marL="25711" marR="25711" marT="17141" marB="17141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729"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Multiband</a:t>
                      </a:r>
                      <a:r>
                        <a:rPr lang="en-US" sz="1400" baseline="0" dirty="0"/>
                        <a:t>-CNN-SV-Mel-</a:t>
                      </a:r>
                      <a:r>
                        <a:rPr lang="en-US" sz="1400" dirty="0"/>
                        <a:t>spectrogram</a:t>
                      </a:r>
                    </a:p>
                  </a:txBody>
                  <a:tcPr marL="82275" marR="82275" marT="41137" marB="41137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/>
                        <a:t>83.33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/>
                        <a:t>83.90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/>
                        <a:t>84.43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dirty="0"/>
                        <a:t>85.21</a:t>
                      </a:r>
                    </a:p>
                  </a:txBody>
                  <a:tcPr marL="25711" marR="25711" marT="17141" marB="17141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/>
                        <a:t>84.22</a:t>
                      </a:r>
                    </a:p>
                  </a:txBody>
                  <a:tcPr marL="25711" marR="25711" marT="17141" marB="17141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520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23172"/>
            <a:ext cx="8229601" cy="790149"/>
          </a:xfrm>
        </p:spPr>
        <p:txBody>
          <a:bodyPr>
            <a:normAutofit fontScale="90000"/>
          </a:bodyPr>
          <a:lstStyle/>
          <a:p>
            <a:r>
              <a:rPr lang="en-US" dirty="0"/>
              <a:t>The Problem, Need and Industrial Relevance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Problem:</a:t>
            </a:r>
          </a:p>
          <a:p>
            <a:pPr lvl="1"/>
            <a:r>
              <a:rPr lang="en-US" sz="1800" dirty="0"/>
              <a:t>Intelligent Human Computer Interaction (HCI) systems heavily rely of context awareness</a:t>
            </a:r>
          </a:p>
          <a:p>
            <a:pPr lvl="1"/>
            <a:r>
              <a:rPr lang="en-US" sz="1800" dirty="0"/>
              <a:t>Being able to detect and classify acoustic scenes and events from the surroundings is an important aspect of context awareness</a:t>
            </a:r>
          </a:p>
          <a:p>
            <a:r>
              <a:rPr lang="en-US" sz="1800" b="1" dirty="0"/>
              <a:t>Need:</a:t>
            </a:r>
          </a:p>
          <a:p>
            <a:pPr lvl="1"/>
            <a:r>
              <a:rPr lang="en-US" sz="1800" dirty="0"/>
              <a:t>Audio signal from the environment provides complementary information about context compared to other modalities</a:t>
            </a:r>
          </a:p>
          <a:p>
            <a:r>
              <a:rPr lang="en-US" sz="1800" b="1" dirty="0"/>
              <a:t>Industrial Relevance:</a:t>
            </a:r>
          </a:p>
          <a:p>
            <a:pPr lvl="1"/>
            <a:r>
              <a:rPr lang="en-US" sz="1800" dirty="0"/>
              <a:t>Context awareness is critical for effective interaction in speech systems</a:t>
            </a:r>
          </a:p>
          <a:p>
            <a:pPr lvl="1"/>
            <a:r>
              <a:rPr lang="en-US" sz="1800" dirty="0"/>
              <a:t>Mobile devices and many other consumer products are now equipped with a microphone which can be effectively utilized for acoustic scene classification.</a:t>
            </a:r>
          </a:p>
        </p:txBody>
      </p:sp>
    </p:spTree>
    <p:extLst>
      <p:ext uri="{BB962C8B-B14F-4D97-AF65-F5344CB8AC3E}">
        <p14:creationId xmlns:p14="http://schemas.microsoft.com/office/powerpoint/2010/main" val="392370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Goals and Objectives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457200" y="1723714"/>
            <a:ext cx="8229600" cy="422990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Goals</a:t>
            </a:r>
          </a:p>
          <a:p>
            <a:r>
              <a:rPr lang="en-US" sz="1800" dirty="0"/>
              <a:t>Implement and benchmark state-of-the-art algorithms for audio event detection and acoustic scene classification on open-source datasets</a:t>
            </a:r>
          </a:p>
          <a:p>
            <a:r>
              <a:rPr lang="en-US" sz="1800" dirty="0"/>
              <a:t>Explore novel methods for improved acoustic scene classification performance</a:t>
            </a:r>
          </a:p>
          <a:p>
            <a:r>
              <a:rPr lang="en-US" sz="1800" dirty="0"/>
              <a:t>Design and optimize deep machine learning algorithms for classification of acoustic scenes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Objectives</a:t>
            </a:r>
          </a:p>
          <a:p>
            <a:r>
              <a:rPr lang="en-US" sz="1800" dirty="0">
                <a:solidFill>
                  <a:prstClr val="black"/>
                </a:solidFill>
              </a:rPr>
              <a:t>Implementation of state-of-the-art deep convolutional neural network (DCNN) algorithms for acoustic scene classification.</a:t>
            </a:r>
          </a:p>
          <a:p>
            <a:r>
              <a:rPr lang="en-US" sz="1800" dirty="0">
                <a:solidFill>
                  <a:prstClr val="black"/>
                </a:solidFill>
              </a:rPr>
              <a:t>Reach at least 80% accuracy for acoustic scene classification on a benchmark database (DCASE 2016).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4345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3172"/>
            <a:ext cx="8229600" cy="790149"/>
          </a:xfrm>
        </p:spPr>
        <p:txBody>
          <a:bodyPr>
            <a:normAutofit fontScale="90000"/>
          </a:bodyPr>
          <a:lstStyle/>
          <a:p>
            <a:r>
              <a:rPr lang="en-US" dirty="0"/>
              <a:t>Research Methods and Novelty of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Implementation of existing algorithms using public domain data, such as Detection and Classification of Acoustic Scenes and Events (DCASE) 2016 challenge data.</a:t>
            </a:r>
          </a:p>
          <a:p>
            <a:r>
              <a:rPr lang="en-US" sz="2400" dirty="0"/>
              <a:t>Examine various acoustic and auditory features, including: MFCC, Stabilized Auditory Image (SAI), Spectrogram Image Features (SIF), etc.</a:t>
            </a:r>
          </a:p>
          <a:p>
            <a:r>
              <a:rPr lang="en-US" sz="2400" dirty="0"/>
              <a:t>Implement state-of-the-art DCNN classifiers and propose novel modifications for further improvement.</a:t>
            </a:r>
          </a:p>
          <a:p>
            <a:r>
              <a:rPr lang="en-US" sz="2400" dirty="0"/>
              <a:t>Develop acoustic scene classification systems for DCASE 2017 challenge.</a:t>
            </a:r>
          </a:p>
          <a:p>
            <a:pPr marL="0" indent="0">
              <a:buNone/>
            </a:pPr>
            <a:endParaRPr lang="en-US" sz="2800" dirty="0"/>
          </a:p>
          <a:p>
            <a:pPr marL="57150" indent="0">
              <a:buNone/>
            </a:pPr>
            <a:br>
              <a:rPr lang="en-US" sz="1600" dirty="0"/>
            </a:br>
            <a:endParaRPr lang="en-US" sz="28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7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07" y="623172"/>
            <a:ext cx="7758687" cy="790149"/>
          </a:xfrm>
        </p:spPr>
        <p:txBody>
          <a:bodyPr>
            <a:normAutofit/>
          </a:bodyPr>
          <a:lstStyle/>
          <a:p>
            <a:r>
              <a:rPr lang="en-US" dirty="0"/>
              <a:t>Expected Outcomes and Deliverables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Disclosure of the results and analysis of existing algorithms for audio event detection</a:t>
            </a:r>
          </a:p>
          <a:p>
            <a:r>
              <a:rPr lang="en-US" sz="2400" dirty="0"/>
              <a:t>Novel feature extraction method description and analysis of initial results</a:t>
            </a:r>
          </a:p>
          <a:p>
            <a:r>
              <a:rPr lang="en-US" sz="2400" dirty="0"/>
              <a:t>Comparative results and analysis of machine learning algorithms for audio event detection</a:t>
            </a:r>
          </a:p>
          <a:p>
            <a:r>
              <a:rPr lang="en-US" sz="2400" dirty="0"/>
              <a:t>Publication in peer-reviewed conference/journal sharing the results with wider research community</a:t>
            </a:r>
          </a:p>
          <a:p>
            <a:r>
              <a:rPr lang="en-US" sz="2400" dirty="0"/>
              <a:t>White papers sharing results with industry and consumers</a:t>
            </a:r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39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07" y="623172"/>
            <a:ext cx="7577250" cy="790149"/>
          </a:xfrm>
        </p:spPr>
        <p:txBody>
          <a:bodyPr>
            <a:normAutofit/>
          </a:bodyPr>
          <a:lstStyle/>
          <a:p>
            <a:r>
              <a:rPr lang="en-US" dirty="0"/>
              <a:t>Project Timeframe and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Project duration: 1 year</a:t>
            </a:r>
          </a:p>
          <a:p>
            <a:r>
              <a:rPr lang="en-US" sz="2400" dirty="0"/>
              <a:t>Timeline:</a:t>
            </a:r>
          </a:p>
          <a:p>
            <a:pPr lvl="1"/>
            <a:r>
              <a:rPr lang="en-US" sz="2000" dirty="0"/>
              <a:t>Months 1-3: Implementation of DCNN architecture</a:t>
            </a:r>
          </a:p>
          <a:p>
            <a:pPr lvl="1"/>
            <a:r>
              <a:rPr lang="en-US" sz="2000" dirty="0"/>
              <a:t>Months 4-6: Implementation of features for acoustic events</a:t>
            </a:r>
          </a:p>
          <a:p>
            <a:pPr lvl="1"/>
            <a:r>
              <a:rPr lang="en-US" sz="2000" dirty="0"/>
              <a:t>Months 7-9: Implementation of novel algorithms for acoustic event detection</a:t>
            </a:r>
          </a:p>
          <a:p>
            <a:pPr lvl="1"/>
            <a:r>
              <a:rPr lang="en-US" sz="2000" dirty="0"/>
              <a:t>Months 10-12: Further improvement of algorithms on different datasets</a:t>
            </a:r>
          </a:p>
          <a:p>
            <a:r>
              <a:rPr lang="en-US" sz="2400" dirty="0"/>
              <a:t>Estimated cost: </a:t>
            </a:r>
          </a:p>
          <a:p>
            <a:pPr lvl="1"/>
            <a:r>
              <a:rPr lang="en-US" sz="2000" dirty="0"/>
              <a:t>$50k USD (Total)</a:t>
            </a:r>
          </a:p>
        </p:txBody>
      </p:sp>
    </p:spTree>
    <p:extLst>
      <p:ext uri="{BB962C8B-B14F-4D97-AF65-F5344CB8AC3E}">
        <p14:creationId xmlns:p14="http://schemas.microsoft.com/office/powerpoint/2010/main" val="102134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07" y="623172"/>
            <a:ext cx="8529936" cy="790149"/>
          </a:xfrm>
        </p:spPr>
        <p:txBody>
          <a:bodyPr>
            <a:normAutofit/>
          </a:bodyPr>
          <a:lstStyle/>
          <a:p>
            <a:r>
              <a:rPr lang="en-US" dirty="0"/>
              <a:t>Impact of work proposed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ability to automatically detect surrounding audio events is extremely useful for automatic speech interaction tasks</a:t>
            </a:r>
          </a:p>
          <a:p>
            <a:r>
              <a:rPr lang="en-US" sz="2400" dirty="0"/>
              <a:t>The application can be extended to detect abnormal events in the user’s surroundings and warn them of possible danger</a:t>
            </a:r>
          </a:p>
          <a:p>
            <a:r>
              <a:rPr lang="en-US" sz="2400" dirty="0"/>
              <a:t>The methods can be applied for detecting pathological conditions from non-speech vocal sounds (e.g., cough)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83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Project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Implemented features and classifiers for state-of-the-art acoustic scene classification (ASC) systems</a:t>
            </a:r>
          </a:p>
          <a:p>
            <a:r>
              <a:rPr lang="en-US" sz="2000" dirty="0"/>
              <a:t>Features:</a:t>
            </a:r>
          </a:p>
          <a:p>
            <a:pPr lvl="1"/>
            <a:r>
              <a:rPr lang="en-US" sz="1800" dirty="0"/>
              <a:t>Stabilized Auditory Image (SAI) features</a:t>
            </a:r>
          </a:p>
          <a:p>
            <a:pPr lvl="1"/>
            <a:r>
              <a:rPr lang="en-US" sz="1800" dirty="0"/>
              <a:t>Linear, logarithmic and Mel-scaled spectrogram image features (SIF)</a:t>
            </a:r>
          </a:p>
          <a:p>
            <a:r>
              <a:rPr lang="en-US" sz="2000" dirty="0"/>
              <a:t>Classifiers:</a:t>
            </a:r>
          </a:p>
          <a:p>
            <a:pPr lvl="1"/>
            <a:r>
              <a:rPr lang="en-US" sz="1800" dirty="0"/>
              <a:t>Convolutional Neural Network (CNN), Gaussian Mixture Model (GMM) and Probabilistic Linear Discriminant Analysis (PLDA)</a:t>
            </a:r>
          </a:p>
          <a:p>
            <a:pPr lvl="1"/>
            <a:r>
              <a:rPr lang="en-US" sz="1800" dirty="0"/>
              <a:t>Novel multi-band deep CNN classifier</a:t>
            </a:r>
          </a:p>
          <a:p>
            <a:r>
              <a:rPr lang="en-US" sz="2000" dirty="0"/>
              <a:t>Published conference paper at </a:t>
            </a:r>
            <a:r>
              <a:rPr lang="en-US" sz="2000" dirty="0" err="1"/>
              <a:t>Interspeech</a:t>
            </a:r>
            <a:r>
              <a:rPr lang="en-US" sz="2000" dirty="0"/>
              <a:t> 2017.</a:t>
            </a:r>
          </a:p>
          <a:p>
            <a:r>
              <a:rPr lang="en-US" sz="2000" dirty="0"/>
              <a:t>Performed evaluation on DCASE 2016 dataset and participated in DCASE 2017 challenge.</a:t>
            </a:r>
          </a:p>
        </p:txBody>
      </p:sp>
    </p:spTree>
    <p:extLst>
      <p:ext uri="{BB962C8B-B14F-4D97-AF65-F5344CB8AC3E}">
        <p14:creationId xmlns:p14="http://schemas.microsoft.com/office/powerpoint/2010/main" val="45802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Deep CNN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System highlights</a:t>
            </a:r>
          </a:p>
          <a:p>
            <a:pPr lvl="1"/>
            <a:r>
              <a:rPr lang="en-US" sz="2000" dirty="0"/>
              <a:t>Input is 149 × 149 sized spectrogram/auditory image feature</a:t>
            </a:r>
          </a:p>
          <a:p>
            <a:pPr lvl="1"/>
            <a:r>
              <a:rPr lang="en-US" sz="2000" dirty="0"/>
              <a:t>Two convolution &amp; batch normalization layers with max-pooling &amp; dropout (with 128 and 256 kernels and 3 × 3 receptive fields)</a:t>
            </a:r>
          </a:p>
          <a:p>
            <a:pPr lvl="1"/>
            <a:r>
              <a:rPr lang="en-US" sz="2000" dirty="0"/>
              <a:t>Rectified Linear Unit as activations and final soft-max layer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93" y="3738282"/>
            <a:ext cx="7623014" cy="218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92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5232</TotalTime>
  <Words>878</Words>
  <Application>Microsoft Office PowerPoint</Application>
  <PresentationFormat>On-screen Show (4:3)</PresentationFormat>
  <Paragraphs>162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SimSun</vt:lpstr>
      <vt:lpstr>Arial</vt:lpstr>
      <vt:lpstr>Calibri</vt:lpstr>
      <vt:lpstr>Office Theme</vt:lpstr>
      <vt:lpstr>Drawing</vt:lpstr>
      <vt:lpstr>Acoustic Scene Classification for Context Aware Human Computer Interaction</vt:lpstr>
      <vt:lpstr>The Problem, Need and Industrial Relevance</vt:lpstr>
      <vt:lpstr>Project Goals and Objectives</vt:lpstr>
      <vt:lpstr>Research Methods and Novelty of Approach </vt:lpstr>
      <vt:lpstr>Expected Outcomes and Deliverables </vt:lpstr>
      <vt:lpstr>Project Timeframe and Budget</vt:lpstr>
      <vt:lpstr>Impact of work proposed</vt:lpstr>
      <vt:lpstr>Current Project Status</vt:lpstr>
      <vt:lpstr>Deep CNN system</vt:lpstr>
      <vt:lpstr>GMM super-vector system</vt:lpstr>
      <vt:lpstr>Multi-band Deep CNN system</vt:lpstr>
      <vt:lpstr>Results: DCASE 2017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Earnest, Amanda</dc:creator>
  <cp:lastModifiedBy>Meaghan Harraghy</cp:lastModifiedBy>
  <cp:revision>227</cp:revision>
  <dcterms:created xsi:type="dcterms:W3CDTF">2012-06-28T21:20:35Z</dcterms:created>
  <dcterms:modified xsi:type="dcterms:W3CDTF">2018-01-17T18:25:36Z</dcterms:modified>
</cp:coreProperties>
</file>